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77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57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99"/>
                </a:solidFill>
              </a:rPr>
              <a:t>Введение в дисциплину </a:t>
            </a:r>
            <a:r>
              <a:rPr lang="ru-RU" b="1" dirty="0" smtClean="0">
                <a:solidFill>
                  <a:srgbClr val="000099"/>
                </a:solidFill>
              </a:rPr>
              <a:t>Агроэкологическое и агрохимическое обследование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8352928" cy="307389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8000"/>
                </a:solidFill>
              </a:rPr>
              <a:t>Лекции </a:t>
            </a:r>
            <a:r>
              <a:rPr lang="ru-RU" b="1" dirty="0">
                <a:solidFill>
                  <a:srgbClr val="008000"/>
                </a:solidFill>
              </a:rPr>
              <a:t>– 8 ч., </a:t>
            </a:r>
            <a:endParaRPr lang="ru-RU" b="1" dirty="0" smtClean="0">
              <a:solidFill>
                <a:srgbClr val="008000"/>
              </a:solidFill>
            </a:endParaRPr>
          </a:p>
          <a:p>
            <a:pPr algn="l"/>
            <a:r>
              <a:rPr lang="ru-RU" b="1" dirty="0" smtClean="0">
                <a:solidFill>
                  <a:srgbClr val="008000"/>
                </a:solidFill>
              </a:rPr>
              <a:t>Практические </a:t>
            </a:r>
            <a:r>
              <a:rPr lang="ru-RU" b="1" dirty="0">
                <a:solidFill>
                  <a:srgbClr val="008000"/>
                </a:solidFill>
              </a:rPr>
              <a:t>(лабораторные) занятия – 36 ч., </a:t>
            </a:r>
            <a:endParaRPr lang="ru-RU" b="1" dirty="0" smtClean="0">
              <a:solidFill>
                <a:srgbClr val="008000"/>
              </a:solidFill>
            </a:endParaRPr>
          </a:p>
          <a:p>
            <a:pPr algn="l"/>
            <a:r>
              <a:rPr lang="ru-RU" b="1" dirty="0" smtClean="0">
                <a:solidFill>
                  <a:srgbClr val="008000"/>
                </a:solidFill>
              </a:rPr>
              <a:t>Самостоятельная </a:t>
            </a:r>
            <a:r>
              <a:rPr lang="ru-RU" b="1" dirty="0">
                <a:solidFill>
                  <a:srgbClr val="008000"/>
                </a:solidFill>
              </a:rPr>
              <a:t>работа – 64 ч., в том числе практическая подготовка - 32 ч., </a:t>
            </a:r>
            <a:endParaRPr lang="ru-RU" b="1" dirty="0" smtClean="0">
              <a:solidFill>
                <a:srgbClr val="008000"/>
              </a:solidFill>
            </a:endParaRPr>
          </a:p>
          <a:p>
            <a:pPr algn="l"/>
            <a:r>
              <a:rPr lang="ru-RU" b="1" dirty="0" smtClean="0">
                <a:solidFill>
                  <a:srgbClr val="008000"/>
                </a:solidFill>
              </a:rPr>
              <a:t>Экзамен – 36 </a:t>
            </a:r>
            <a:r>
              <a:rPr lang="ru-RU" b="1" dirty="0">
                <a:solidFill>
                  <a:srgbClr val="008000"/>
                </a:solidFill>
              </a:rPr>
              <a:t>ч.</a:t>
            </a:r>
          </a:p>
        </p:txBody>
      </p:sp>
    </p:spTree>
    <p:extLst>
      <p:ext uri="{BB962C8B-B14F-4D97-AF65-F5344CB8AC3E}">
        <p14:creationId xmlns:p14="http://schemas.microsoft.com/office/powerpoint/2010/main" val="1506909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99"/>
                </a:solidFill>
              </a:rPr>
              <a:t>Периодичность проведения обследований составляет: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/>
              <a:t>а) не реже 1 раза в 15 лет - для почвенного обследования;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/>
              <a:t>б) не реже 1 раза в 15 лет - для геоботанического обследования;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/>
              <a:t>в) не реже 1 раза в 5 лет - для агрохимического обследования;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/>
              <a:t>г) не реже 1 раза в 5 лет - для эколого-токсикологического обследования;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/>
              <a:t>д) ежегодно в вегетационный период - для фитосанитарного обследования.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48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92696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8000"/>
                </a:solidFill>
              </a:rPr>
              <a:t>1. </a:t>
            </a:r>
            <a:r>
              <a:rPr lang="ru-RU" sz="2400" b="1" u="sng" dirty="0" smtClean="0">
                <a:solidFill>
                  <a:srgbClr val="008000"/>
                </a:solidFill>
              </a:rPr>
              <a:t>Почвенное </a:t>
            </a:r>
            <a:r>
              <a:rPr lang="ru-RU" sz="2400" b="1" u="sng" dirty="0">
                <a:solidFill>
                  <a:srgbClr val="008000"/>
                </a:solidFill>
              </a:rPr>
              <a:t>обследование </a:t>
            </a:r>
            <a:r>
              <a:rPr lang="ru-RU" sz="2400" dirty="0"/>
              <a:t>проводится в целях сбора информации о плодородии почв и его изменении, в том числе при деградации земель сельскохозяйственного назначения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>
                <a:solidFill>
                  <a:srgbClr val="008000"/>
                </a:solidFill>
              </a:rPr>
              <a:t>2. </a:t>
            </a:r>
            <a:r>
              <a:rPr lang="ru-RU" sz="2400" b="1" u="sng" dirty="0" smtClean="0">
                <a:solidFill>
                  <a:srgbClr val="008000"/>
                </a:solidFill>
              </a:rPr>
              <a:t>Геоботаническое </a:t>
            </a:r>
            <a:r>
              <a:rPr lang="ru-RU" sz="2400" b="1" u="sng" dirty="0">
                <a:solidFill>
                  <a:srgbClr val="008000"/>
                </a:solidFill>
              </a:rPr>
              <a:t>обследование </a:t>
            </a:r>
            <a:r>
              <a:rPr lang="ru-RU" sz="2400" dirty="0"/>
              <a:t>проводится на сельскохозяйственных угодьях, занятых естественными и улучшенными сенокосами и пастбищами, в целях определения их состояния, объема производства и качества природных кормов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3957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8000"/>
                </a:solidFill>
              </a:rPr>
              <a:t>3. </a:t>
            </a:r>
            <a:r>
              <a:rPr lang="ru-RU" sz="2800" b="1" u="sng" dirty="0" smtClean="0">
                <a:solidFill>
                  <a:srgbClr val="008000"/>
                </a:solidFill>
              </a:rPr>
              <a:t>Агрохимическое </a:t>
            </a:r>
            <a:r>
              <a:rPr lang="ru-RU" sz="2800" b="1" u="sng" dirty="0">
                <a:solidFill>
                  <a:srgbClr val="008000"/>
                </a:solidFill>
              </a:rPr>
              <a:t>обследование </a:t>
            </a:r>
            <a:r>
              <a:rPr lang="ru-RU" sz="2800" dirty="0"/>
              <a:t>проводится в целях сбора информации об изменении агрохимических показателей плодородия почв земель сельскохозяйственного назначения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dirty="0" smtClean="0">
                <a:solidFill>
                  <a:srgbClr val="008000"/>
                </a:solidFill>
              </a:rPr>
              <a:t>4. </a:t>
            </a:r>
            <a:r>
              <a:rPr lang="ru-RU" sz="2800" b="1" u="sng" dirty="0" smtClean="0">
                <a:solidFill>
                  <a:srgbClr val="008000"/>
                </a:solidFill>
              </a:rPr>
              <a:t>Эколого-токсикологическое </a:t>
            </a:r>
            <a:r>
              <a:rPr lang="ru-RU" sz="2800" b="1" u="sng" dirty="0">
                <a:solidFill>
                  <a:srgbClr val="008000"/>
                </a:solidFill>
              </a:rPr>
              <a:t>обследование </a:t>
            </a:r>
            <a:r>
              <a:rPr lang="ru-RU" sz="2800" dirty="0"/>
              <a:t>проводится в целях сбора информации об уровне загрязнения земель сельскохозяйственного назначения радионуклидами, тяжелыми металлами, а также о содержании остаточного количества пестицидов и нефтепродуктов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dirty="0" smtClean="0">
                <a:solidFill>
                  <a:srgbClr val="000099"/>
                </a:solidFill>
              </a:rPr>
              <a:t>Агрохимическое </a:t>
            </a:r>
            <a:r>
              <a:rPr lang="ru-RU" sz="2800" dirty="0">
                <a:solidFill>
                  <a:srgbClr val="000099"/>
                </a:solidFill>
              </a:rPr>
              <a:t>и эколого-токсикологическое </a:t>
            </a:r>
            <a:r>
              <a:rPr lang="ru-RU" sz="2800" dirty="0"/>
              <a:t>обследования проводятся одновременно.</a:t>
            </a:r>
          </a:p>
        </p:txBody>
      </p:sp>
    </p:spTree>
    <p:extLst>
      <p:ext uri="{BB962C8B-B14F-4D97-AF65-F5344CB8AC3E}">
        <p14:creationId xmlns:p14="http://schemas.microsoft.com/office/powerpoint/2010/main" val="1803469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8000"/>
                </a:solidFill>
              </a:rPr>
              <a:t>5. </a:t>
            </a:r>
            <a:r>
              <a:rPr lang="ru-RU" sz="2400" b="1" u="sng" dirty="0" smtClean="0">
                <a:solidFill>
                  <a:srgbClr val="008000"/>
                </a:solidFill>
              </a:rPr>
              <a:t>Фитосанитарное </a:t>
            </a:r>
            <a:r>
              <a:rPr lang="ru-RU" sz="2400" b="1" u="sng" dirty="0">
                <a:solidFill>
                  <a:srgbClr val="008000"/>
                </a:solidFill>
              </a:rPr>
              <a:t>обследование </a:t>
            </a:r>
            <a:r>
              <a:rPr lang="ru-RU" sz="2400" dirty="0"/>
              <a:t>проводится в целях сбора информации о распространении, численности, интенсивности развития и вредоносности организмов, а также в целях анализа, оценки и прогноза фитосанитарной обстановки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При </a:t>
            </a:r>
            <a:r>
              <a:rPr lang="ru-RU" sz="2400" dirty="0"/>
              <a:t>проведении почвенного, агрохимического, геоботанического, эколого-токсикологического и фитосанитарного обследований </a:t>
            </a:r>
            <a:r>
              <a:rPr lang="ru-RU" sz="2400" dirty="0">
                <a:solidFill>
                  <a:srgbClr val="000099"/>
                </a:solidFill>
              </a:rPr>
              <a:t>используются показатели состояния плодородия земель сельскохозяйственного назначения, </a:t>
            </a:r>
            <a:r>
              <a:rPr lang="ru-RU" sz="2400" dirty="0"/>
              <a:t>предусмотренные порядком государственного учета показателей состояния плодородия земель сельскохозяйственного назначения, утвержденным Министерством сельского хозяйства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107977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99"/>
                </a:solidFill>
              </a:rPr>
              <a:t>Обследования проводятся </a:t>
            </a:r>
            <a:r>
              <a:rPr lang="ru-RU" sz="3200" b="1" dirty="0" smtClean="0">
                <a:solidFill>
                  <a:srgbClr val="000099"/>
                </a:solidFill>
              </a:rPr>
              <a:t/>
            </a:r>
            <a:br>
              <a:rPr lang="ru-RU" sz="3200" b="1" dirty="0" smtClean="0">
                <a:solidFill>
                  <a:srgbClr val="000099"/>
                </a:solidFill>
              </a:rPr>
            </a:br>
            <a:r>
              <a:rPr lang="ru-RU" sz="3200" b="1" dirty="0" smtClean="0">
                <a:solidFill>
                  <a:srgbClr val="000099"/>
                </a:solidFill>
              </a:rPr>
              <a:t>в </a:t>
            </a:r>
            <a:r>
              <a:rPr lang="ru-RU" sz="3200" b="1" dirty="0">
                <a:solidFill>
                  <a:srgbClr val="000099"/>
                </a:solidFill>
              </a:rPr>
              <a:t>следующем порядке: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а) подготовительный этап;</a:t>
            </a:r>
          </a:p>
          <a:p>
            <a:pPr marL="0" indent="0">
              <a:buNone/>
            </a:pPr>
            <a:r>
              <a:rPr lang="ru-RU" dirty="0"/>
              <a:t>б) полевой этап;</a:t>
            </a:r>
          </a:p>
          <a:p>
            <a:pPr marL="0" indent="0">
              <a:buNone/>
            </a:pPr>
            <a:r>
              <a:rPr lang="ru-RU" dirty="0"/>
              <a:t>в) камеральный этап;</a:t>
            </a:r>
          </a:p>
          <a:p>
            <a:pPr marL="0" indent="0">
              <a:buNone/>
            </a:pPr>
            <a:r>
              <a:rPr lang="ru-RU" dirty="0"/>
              <a:t>г) этап оформления результатов обследования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002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На </a:t>
            </a:r>
            <a:r>
              <a:rPr lang="ru-RU" b="1" dirty="0">
                <a:solidFill>
                  <a:srgbClr val="000099"/>
                </a:solidFill>
              </a:rPr>
              <a:t>подготовительном этапе:</a:t>
            </a:r>
            <a:br>
              <a:rPr lang="ru-RU" b="1" dirty="0">
                <a:solidFill>
                  <a:srgbClr val="000099"/>
                </a:solidFill>
              </a:rPr>
            </a:b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сбор </a:t>
            </a:r>
            <a:r>
              <a:rPr lang="ru-RU" dirty="0"/>
              <a:t>картографического материала (топографические карты, карты землеустройства, космические снимки, аэрофотоснимки);</a:t>
            </a:r>
          </a:p>
          <a:p>
            <a:r>
              <a:rPr lang="ru-RU" dirty="0"/>
              <a:t>анализ документации ранее проведенных обследований;</a:t>
            </a:r>
          </a:p>
          <a:p>
            <a:r>
              <a:rPr lang="ru-RU" dirty="0"/>
              <a:t>изучение природно-климатической характеристики территории проведения обследований;</a:t>
            </a:r>
          </a:p>
          <a:p>
            <a:r>
              <a:rPr lang="ru-RU" dirty="0"/>
              <a:t>сбор данных о сельскохозяйственной деятельности сельскохозяйственных товаропроизводителей, в том числе о проведенных ими мероприятиях по воспроизводству плодородия земель сельскохозяйственного назначения;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828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0099"/>
                </a:solidFill>
              </a:rPr>
              <a:t>На </a:t>
            </a:r>
            <a:r>
              <a:rPr lang="ru-RU" sz="2800" b="1" dirty="0">
                <a:solidFill>
                  <a:srgbClr val="000099"/>
                </a:solidFill>
              </a:rPr>
              <a:t>полевом этапе в период с февраля по ноябрь в зависимости от природно-климатической зоны:</a:t>
            </a:r>
            <a:br>
              <a:rPr lang="ru-RU" sz="2800" b="1" dirty="0">
                <a:solidFill>
                  <a:srgbClr val="000099"/>
                </a:solidFill>
              </a:rPr>
            </a:b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маршрутное </a:t>
            </a:r>
            <a:r>
              <a:rPr lang="ru-RU" dirty="0"/>
              <a:t>обследование территории в целях предварительного анализа и уточнения подлежащей обследованию территории;</a:t>
            </a:r>
          </a:p>
          <a:p>
            <a:r>
              <a:rPr lang="ru-RU" dirty="0"/>
              <a:t>оценка и фиксация визуально наблюдаемых характеристик ландшафта, в том числе выявление негативных процессов;</a:t>
            </a:r>
          </a:p>
          <a:p>
            <a:r>
              <a:rPr lang="ru-RU" dirty="0"/>
              <a:t>закладка точек или площадок с привязкой к местности;</a:t>
            </a:r>
          </a:p>
          <a:p>
            <a:r>
              <a:rPr lang="ru-RU" dirty="0"/>
              <a:t>уточнение перечня показателей для лабораторных исследований, перечня вредителей, болезней и сорных растений;</a:t>
            </a:r>
          </a:p>
          <a:p>
            <a:r>
              <a:rPr lang="ru-RU" dirty="0"/>
              <a:t>отбор проб и систематизация отобранных образцов;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323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На </a:t>
            </a:r>
            <a:r>
              <a:rPr lang="ru-RU" b="1" dirty="0">
                <a:solidFill>
                  <a:srgbClr val="000099"/>
                </a:solidFill>
              </a:rPr>
              <a:t>камеральном этапе</a:t>
            </a:r>
            <a:r>
              <a:rPr lang="ru-RU" b="1" dirty="0" smtClean="0">
                <a:solidFill>
                  <a:srgbClr val="000099"/>
                </a:solidFill>
              </a:rPr>
              <a:t>: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сбор</a:t>
            </a:r>
            <a:r>
              <a:rPr lang="ru-RU" dirty="0"/>
              <a:t>, систематизация, изучение, анализ и обработка полученных в ходе полевого этапа данных и материалов;</a:t>
            </a:r>
          </a:p>
          <a:p>
            <a:r>
              <a:rPr lang="ru-RU" dirty="0"/>
              <a:t>проведение лабораторных исследований (испытаний) отобранных проб;</a:t>
            </a:r>
          </a:p>
          <a:p>
            <a:r>
              <a:rPr lang="ru-RU" dirty="0"/>
              <a:t>проверка и составление сводных таблиц результатов полученных данных и материалов;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86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0099"/>
                </a:solidFill>
              </a:rPr>
              <a:t>Н</a:t>
            </a:r>
            <a:r>
              <a:rPr lang="ru-RU" sz="3200" b="1" dirty="0" smtClean="0">
                <a:solidFill>
                  <a:srgbClr val="000099"/>
                </a:solidFill>
              </a:rPr>
              <a:t>а </a:t>
            </a:r>
            <a:r>
              <a:rPr lang="ru-RU" sz="3200" b="1" dirty="0">
                <a:solidFill>
                  <a:srgbClr val="000099"/>
                </a:solidFill>
              </a:rPr>
              <a:t>этапе оформления результатов обследования</a:t>
            </a:r>
            <a:r>
              <a:rPr lang="ru-RU" sz="3200" b="1" dirty="0" smtClean="0">
                <a:solidFill>
                  <a:srgbClr val="000099"/>
                </a:solidFill>
              </a:rPr>
              <a:t>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2304256"/>
          </a:xfrm>
        </p:spPr>
        <p:txBody>
          <a:bodyPr/>
          <a:lstStyle/>
          <a:p>
            <a:r>
              <a:rPr lang="ru-RU" dirty="0" smtClean="0"/>
              <a:t>обобщение </a:t>
            </a:r>
            <a:r>
              <a:rPr lang="ru-RU" dirty="0"/>
              <a:t>и оценка результатов проведенных обследований;</a:t>
            </a:r>
          </a:p>
          <a:p>
            <a:r>
              <a:rPr lang="ru-RU" dirty="0"/>
              <a:t>составление отчетов о выполнении государственного задания и плана.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765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0099"/>
                </a:solidFill>
              </a:rPr>
              <a:t>Обобщенные результаты проведенных обследований используются при государственном учете показателей состояния плодородия земель сельскохозяйственного назначения и вносятся в Единую федеральную информационную систему о землях сельскохозяйственного назначения и землях, используемых или предоставленных для ведения сельского хозяйства в составе земель иных категорий.</a:t>
            </a:r>
          </a:p>
        </p:txBody>
      </p:sp>
    </p:spTree>
    <p:extLst>
      <p:ext uri="{BB962C8B-B14F-4D97-AF65-F5344CB8AC3E}">
        <p14:creationId xmlns:p14="http://schemas.microsoft.com/office/powerpoint/2010/main" val="41563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Компетенции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8000"/>
                </a:solidFill>
              </a:rPr>
              <a:t>ПК -1 – Способен планировать, документировать и проводить оценку экологической эффективности деятельности </a:t>
            </a:r>
            <a:r>
              <a:rPr lang="ru-RU" b="1" dirty="0" smtClean="0">
                <a:solidFill>
                  <a:srgbClr val="008000"/>
                </a:solidFill>
              </a:rPr>
              <a:t>организации</a:t>
            </a:r>
            <a:endParaRPr lang="ru-RU" b="1" dirty="0">
              <a:solidFill>
                <a:srgbClr val="008000"/>
              </a:solidFill>
            </a:endParaRPr>
          </a:p>
          <a:p>
            <a:r>
              <a:rPr lang="ru-RU" dirty="0"/>
              <a:t>ПК-1.1 Планирует и документирует экологическую эффективность деятельности </a:t>
            </a:r>
            <a:r>
              <a:rPr lang="ru-RU" dirty="0" smtClean="0"/>
              <a:t>организации</a:t>
            </a:r>
          </a:p>
          <a:p>
            <a:endParaRPr lang="ru-RU" dirty="0">
              <a:solidFill>
                <a:srgbClr val="008000"/>
              </a:solidFill>
            </a:endParaRPr>
          </a:p>
          <a:p>
            <a:r>
              <a:rPr lang="ru-RU" b="1" dirty="0">
                <a:solidFill>
                  <a:srgbClr val="008000"/>
                </a:solidFill>
              </a:rPr>
              <a:t>ОПК – 3 – Способен применять экологические методы </a:t>
            </a:r>
            <a:r>
              <a:rPr lang="ru-RU" b="1" dirty="0" smtClean="0">
                <a:solidFill>
                  <a:srgbClr val="008000"/>
                </a:solidFill>
              </a:rPr>
              <a:t>исследований </a:t>
            </a:r>
            <a:r>
              <a:rPr lang="ru-RU" b="1" dirty="0">
                <a:solidFill>
                  <a:srgbClr val="008000"/>
                </a:solidFill>
              </a:rPr>
              <a:t>для решения научно-исследовательских и прикладных задач профессиональной деятельности</a:t>
            </a:r>
          </a:p>
          <a:p>
            <a:r>
              <a:rPr lang="ru-RU" dirty="0"/>
              <a:t>ОПК – 3.1 – Применяет комплекс современных полевых, </a:t>
            </a:r>
            <a:r>
              <a:rPr lang="ru-RU" dirty="0" smtClean="0"/>
              <a:t>лабораторных</a:t>
            </a:r>
            <a:r>
              <a:rPr lang="ru-RU" dirty="0"/>
              <a:t>, картографических, статистических и прочих необходимых методов исследований для сбора, обработки и анализа </a:t>
            </a:r>
            <a:r>
              <a:rPr lang="ru-RU" dirty="0" smtClean="0"/>
              <a:t>экологической </a:t>
            </a:r>
            <a:r>
              <a:rPr lang="ru-RU" dirty="0"/>
              <a:t>информации и данных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252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0099"/>
                </a:solidFill>
              </a:rPr>
              <a:t>План</a:t>
            </a:r>
            <a:br>
              <a:rPr lang="ru-RU" sz="2400" b="1" dirty="0">
                <a:solidFill>
                  <a:srgbClr val="000099"/>
                </a:solidFill>
              </a:rPr>
            </a:br>
            <a:r>
              <a:rPr lang="ru-RU" sz="2400" b="1" dirty="0">
                <a:solidFill>
                  <a:srgbClr val="000099"/>
                </a:solidFill>
              </a:rPr>
              <a:t>проведения почвенных, геоботанических и других обследований земель сельскохозяйственного назначения на 20__ и на плановый период 20__ и 20__ </a:t>
            </a:r>
            <a:r>
              <a:rPr lang="ru-RU" sz="2400" b="1" dirty="0" smtClean="0">
                <a:solidFill>
                  <a:srgbClr val="000099"/>
                </a:solidFill>
              </a:rPr>
              <a:t>годов</a:t>
            </a:r>
            <a:endParaRPr lang="ru-RU" sz="2400" b="1" dirty="0">
              <a:solidFill>
                <a:srgbClr val="000099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966384"/>
              </p:ext>
            </p:extLst>
          </p:nvPr>
        </p:nvGraphicFramePr>
        <p:xfrm>
          <a:off x="251520" y="1844824"/>
          <a:ext cx="8640961" cy="4125198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720080"/>
                <a:gridCol w="648072"/>
                <a:gridCol w="1152128"/>
                <a:gridCol w="1152128"/>
                <a:gridCol w="1080120"/>
                <a:gridCol w="1152128"/>
                <a:gridCol w="1152128"/>
                <a:gridCol w="1224137"/>
              </a:tblGrid>
              <a:tr h="264179">
                <a:tc row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учреждения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 обследования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20__ год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20__ год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20__ год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5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Площадь и вид сельскохозяйственных угодий, на которых планируется проведение обследования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общей площади вида сельско-хозяйственных угодий соответствующего субъекта Российской Федерации, на которых необходимо проведение обследований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Площадь и вид сельскохозяйственных угодий, на которых планируется проведение обследования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общей площади вида сельскохозяйственных угодий соответствующего субъекта Российской Федерации, на которых необходимо проведение обследований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Площадь и вид сельскохозяйственных угодий, на которых планируется проведение обследования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marR="47625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общей площади вида сельскохозяйственных угодий соответствующего субъекта Российской Федерации, на которых необходимо проведение обследований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6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9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36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Знания, умения, навыки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Знания:</a:t>
            </a:r>
          </a:p>
          <a:p>
            <a:r>
              <a:rPr lang="ru-RU" b="1" dirty="0">
                <a:solidFill>
                  <a:srgbClr val="008000"/>
                </a:solidFill>
              </a:rPr>
              <a:t>- </a:t>
            </a:r>
            <a:r>
              <a:rPr lang="ru-RU" b="1" dirty="0" smtClean="0">
                <a:solidFill>
                  <a:srgbClr val="008000"/>
                </a:solidFill>
              </a:rPr>
              <a:t>Методов оценки </a:t>
            </a:r>
            <a:r>
              <a:rPr lang="ru-RU" b="1" dirty="0">
                <a:solidFill>
                  <a:srgbClr val="008000"/>
                </a:solidFill>
              </a:rPr>
              <a:t>экологической эффективности деятельности </a:t>
            </a:r>
            <a:r>
              <a:rPr lang="ru-RU" b="1" dirty="0" smtClean="0">
                <a:solidFill>
                  <a:srgbClr val="008000"/>
                </a:solidFill>
              </a:rPr>
              <a:t>организации </a:t>
            </a:r>
            <a:r>
              <a:rPr lang="ru-RU" b="1" dirty="0">
                <a:solidFill>
                  <a:srgbClr val="008000"/>
                </a:solidFill>
              </a:rPr>
              <a:t>(ПК-1.1)</a:t>
            </a:r>
          </a:p>
          <a:p>
            <a:r>
              <a:rPr lang="ru-RU" b="1" dirty="0">
                <a:solidFill>
                  <a:srgbClr val="008000"/>
                </a:solidFill>
              </a:rPr>
              <a:t>- </a:t>
            </a:r>
            <a:r>
              <a:rPr lang="ru-RU" b="1" dirty="0" smtClean="0">
                <a:solidFill>
                  <a:srgbClr val="008000"/>
                </a:solidFill>
              </a:rPr>
              <a:t>Принципов </a:t>
            </a:r>
            <a:r>
              <a:rPr lang="ru-RU" b="1" dirty="0">
                <a:solidFill>
                  <a:srgbClr val="008000"/>
                </a:solidFill>
              </a:rPr>
              <a:t>современных полевых, лабораторных, </a:t>
            </a:r>
            <a:r>
              <a:rPr lang="ru-RU" b="1" dirty="0" smtClean="0">
                <a:solidFill>
                  <a:srgbClr val="008000"/>
                </a:solidFill>
              </a:rPr>
              <a:t>картографических</a:t>
            </a:r>
            <a:r>
              <a:rPr lang="ru-RU" b="1" dirty="0">
                <a:solidFill>
                  <a:srgbClr val="008000"/>
                </a:solidFill>
              </a:rPr>
              <a:t>, статистических и прочих необходимых методов </a:t>
            </a:r>
            <a:r>
              <a:rPr lang="ru-RU" b="1" dirty="0" smtClean="0">
                <a:solidFill>
                  <a:srgbClr val="008000"/>
                </a:solidFill>
              </a:rPr>
              <a:t>исследований </a:t>
            </a:r>
            <a:r>
              <a:rPr lang="ru-RU" b="1" dirty="0">
                <a:solidFill>
                  <a:srgbClr val="008000"/>
                </a:solidFill>
              </a:rPr>
              <a:t>для сбора, обработки и анализа экологической информации и данных (ОПК-3.1)</a:t>
            </a:r>
          </a:p>
          <a:p>
            <a:r>
              <a:rPr lang="ru-RU" b="1" dirty="0">
                <a:solidFill>
                  <a:srgbClr val="000099"/>
                </a:solidFill>
              </a:rPr>
              <a:t>Умения:</a:t>
            </a:r>
          </a:p>
          <a:p>
            <a:r>
              <a:rPr lang="ru-RU" b="1" dirty="0">
                <a:solidFill>
                  <a:srgbClr val="008000"/>
                </a:solidFill>
              </a:rPr>
              <a:t>- Использовать системы управления базами данных </a:t>
            </a:r>
            <a:r>
              <a:rPr lang="ru-RU" b="1" dirty="0" smtClean="0">
                <a:solidFill>
                  <a:srgbClr val="008000"/>
                </a:solidFill>
              </a:rPr>
              <a:t>для </a:t>
            </a:r>
            <a:r>
              <a:rPr lang="ru-RU" b="1" dirty="0">
                <a:solidFill>
                  <a:srgbClr val="008000"/>
                </a:solidFill>
              </a:rPr>
              <a:t>хранения, систематизации и обработки информации о результатах </a:t>
            </a:r>
            <a:r>
              <a:rPr lang="ru-RU" b="1" dirty="0" smtClean="0">
                <a:solidFill>
                  <a:srgbClr val="008000"/>
                </a:solidFill>
              </a:rPr>
              <a:t>мониторинга</a:t>
            </a:r>
            <a:r>
              <a:rPr lang="ru-RU" b="1" dirty="0">
                <a:solidFill>
                  <a:srgbClr val="008000"/>
                </a:solidFill>
              </a:rPr>
              <a:t>, измерений, оценки экологической эффективности и </a:t>
            </a:r>
            <a:r>
              <a:rPr lang="ru-RU" b="1" dirty="0" smtClean="0">
                <a:solidFill>
                  <a:srgbClr val="008000"/>
                </a:solidFill>
              </a:rPr>
              <a:t>внутренних </a:t>
            </a:r>
            <a:r>
              <a:rPr lang="ru-RU" b="1" dirty="0">
                <a:solidFill>
                  <a:srgbClr val="008000"/>
                </a:solidFill>
              </a:rPr>
              <a:t>аудитов системы экологического менеджмента  (ПК-1.1)</a:t>
            </a:r>
          </a:p>
          <a:p>
            <a:r>
              <a:rPr lang="ru-RU" b="1" dirty="0">
                <a:solidFill>
                  <a:srgbClr val="008000"/>
                </a:solidFill>
              </a:rPr>
              <a:t>- Применять знания в области современных полевых, </a:t>
            </a:r>
            <a:r>
              <a:rPr lang="ru-RU" b="1" dirty="0" smtClean="0">
                <a:solidFill>
                  <a:srgbClr val="008000"/>
                </a:solidFill>
              </a:rPr>
              <a:t>лабораторных</a:t>
            </a:r>
            <a:r>
              <a:rPr lang="ru-RU" b="1" dirty="0">
                <a:solidFill>
                  <a:srgbClr val="008000"/>
                </a:solidFill>
              </a:rPr>
              <a:t>, картографических, статистических методов (ОПК-3.1)</a:t>
            </a:r>
          </a:p>
          <a:p>
            <a:r>
              <a:rPr lang="ru-RU" b="1" dirty="0">
                <a:solidFill>
                  <a:srgbClr val="000099"/>
                </a:solidFill>
              </a:rPr>
              <a:t>Навыки:</a:t>
            </a:r>
          </a:p>
          <a:p>
            <a:r>
              <a:rPr lang="ru-RU" b="1" dirty="0">
                <a:solidFill>
                  <a:srgbClr val="008000"/>
                </a:solidFill>
              </a:rPr>
              <a:t>- </a:t>
            </a:r>
            <a:r>
              <a:rPr lang="ru-RU" b="1" dirty="0" smtClean="0">
                <a:solidFill>
                  <a:srgbClr val="008000"/>
                </a:solidFill>
              </a:rPr>
              <a:t>Выбора </a:t>
            </a:r>
            <a:r>
              <a:rPr lang="ru-RU" b="1" dirty="0">
                <a:solidFill>
                  <a:srgbClr val="008000"/>
                </a:solidFill>
              </a:rPr>
              <a:t>показателей и </a:t>
            </a:r>
            <a:r>
              <a:rPr lang="ru-RU" b="1" dirty="0" smtClean="0">
                <a:solidFill>
                  <a:srgbClr val="008000"/>
                </a:solidFill>
              </a:rPr>
              <a:t>планирования </a:t>
            </a:r>
            <a:r>
              <a:rPr lang="ru-RU" b="1" dirty="0">
                <a:solidFill>
                  <a:srgbClr val="008000"/>
                </a:solidFill>
              </a:rPr>
              <a:t>проведения оценки </a:t>
            </a:r>
            <a:r>
              <a:rPr lang="ru-RU" b="1" dirty="0" smtClean="0">
                <a:solidFill>
                  <a:srgbClr val="008000"/>
                </a:solidFill>
              </a:rPr>
              <a:t>экологической </a:t>
            </a:r>
            <a:r>
              <a:rPr lang="ru-RU" b="1" dirty="0">
                <a:solidFill>
                  <a:srgbClr val="008000"/>
                </a:solidFill>
              </a:rPr>
              <a:t>эффективности деятельности организации  (ПК-1.1)</a:t>
            </a:r>
          </a:p>
          <a:p>
            <a:r>
              <a:rPr lang="ru-RU" b="1" dirty="0">
                <a:solidFill>
                  <a:srgbClr val="008000"/>
                </a:solidFill>
              </a:rPr>
              <a:t>- </a:t>
            </a:r>
            <a:r>
              <a:rPr lang="ru-RU" b="1" dirty="0" smtClean="0">
                <a:solidFill>
                  <a:srgbClr val="008000"/>
                </a:solidFill>
              </a:rPr>
              <a:t>Использования современных знаний </a:t>
            </a:r>
            <a:r>
              <a:rPr lang="ru-RU" b="1" dirty="0">
                <a:solidFill>
                  <a:srgbClr val="008000"/>
                </a:solidFill>
              </a:rPr>
              <a:t>в области полевых, </a:t>
            </a:r>
            <a:r>
              <a:rPr lang="ru-RU" b="1" dirty="0" smtClean="0">
                <a:solidFill>
                  <a:srgbClr val="008000"/>
                </a:solidFill>
              </a:rPr>
              <a:t>лабораторных</a:t>
            </a:r>
            <a:r>
              <a:rPr lang="ru-RU" b="1" dirty="0">
                <a:solidFill>
                  <a:srgbClr val="008000"/>
                </a:solidFill>
              </a:rPr>
              <a:t>, картографических, статистических и прочих </a:t>
            </a:r>
            <a:r>
              <a:rPr lang="ru-RU" b="1" dirty="0" smtClean="0">
                <a:solidFill>
                  <a:srgbClr val="008000"/>
                </a:solidFill>
              </a:rPr>
              <a:t>методов исследования </a:t>
            </a:r>
            <a:r>
              <a:rPr lang="ru-RU" b="1" dirty="0">
                <a:solidFill>
                  <a:srgbClr val="008000"/>
                </a:solidFill>
              </a:rPr>
              <a:t>(ОПК-3.1</a:t>
            </a:r>
            <a:r>
              <a:rPr lang="ru-RU" b="1" dirty="0" smtClean="0">
                <a:solidFill>
                  <a:srgbClr val="008000"/>
                </a:solidFill>
              </a:rPr>
              <a:t>)</a:t>
            </a:r>
            <a:endParaRPr lang="ru-RU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Основная литература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	ЭБС "Лань": Ягодин, Б.А. Агрохимия [Электронный ресурс] : учебник / Б.А. Ягодин, Ю.П. Жуков, В.И. Кобзаренко. — Электрон. дан. — СПб. : Лань, 2016. — 584 с.</a:t>
            </a:r>
          </a:p>
          <a:p>
            <a:r>
              <a:rPr lang="ru-RU" dirty="0"/>
              <a:t>2.	ЭБС "</a:t>
            </a:r>
            <a:r>
              <a:rPr lang="en-US" dirty="0" err="1"/>
              <a:t>Znanium</a:t>
            </a:r>
            <a:r>
              <a:rPr lang="en-US" dirty="0"/>
              <a:t>": </a:t>
            </a:r>
            <a:r>
              <a:rPr lang="ru-RU" dirty="0" err="1"/>
              <a:t>Кидин</a:t>
            </a:r>
            <a:r>
              <a:rPr lang="ru-RU" dirty="0"/>
              <a:t> В. В</a:t>
            </a:r>
            <a:r>
              <a:rPr lang="ru-RU" dirty="0" smtClean="0"/>
              <a:t>. Агрохимия</a:t>
            </a:r>
            <a:r>
              <a:rPr lang="ru-RU" dirty="0"/>
              <a:t>: Учебное пособие / В.В. </a:t>
            </a:r>
            <a:r>
              <a:rPr lang="ru-RU" dirty="0" err="1"/>
              <a:t>Кидин</a:t>
            </a:r>
            <a:r>
              <a:rPr lang="ru-RU" dirty="0"/>
              <a:t>. - М.: НИЦ ИНФРА-М, 2015. - 351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372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99"/>
                </a:solidFill>
              </a:rPr>
              <a:t>Дополнительная литература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145435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/>
              <a:t>1.	ЭБ "Труды ученых </a:t>
            </a:r>
            <a:r>
              <a:rPr lang="ru-RU" sz="5600" dirty="0" err="1"/>
              <a:t>СтГАУ</a:t>
            </a:r>
            <a:r>
              <a:rPr lang="ru-RU" sz="5600" dirty="0"/>
              <a:t>": Лабораторный практикум по агрохимии для агрономических специальностей [электронный полный текст] : учеб. пособие для студентов вузов по </a:t>
            </a:r>
            <a:r>
              <a:rPr lang="ru-RU" sz="5600" dirty="0" err="1"/>
              <a:t>агрон</a:t>
            </a:r>
            <a:r>
              <a:rPr lang="ru-RU" sz="5600" dirty="0"/>
              <a:t>. специальностям / А. Н. Есаулко, В. В. Агеев, А. И. Подколзин, Ю. И. Гречишкина, О. Ю. Лобанкова, Л. С. Горбатко, В. И. Радченко, М. С. Сигида, С. А. Коростылев, Е. В. </a:t>
            </a:r>
            <a:r>
              <a:rPr lang="ru-RU" sz="5600" dirty="0" err="1"/>
              <a:t>Голосной</a:t>
            </a:r>
            <a:r>
              <a:rPr lang="ru-RU" sz="5600" dirty="0"/>
              <a:t>, Н. В. Николенко ; </a:t>
            </a:r>
            <a:r>
              <a:rPr lang="ru-RU" sz="5600" dirty="0" err="1"/>
              <a:t>СтГАУ</a:t>
            </a:r>
            <a:r>
              <a:rPr lang="ru-RU" sz="5600" dirty="0"/>
              <a:t>. - 3-е изд., </a:t>
            </a:r>
            <a:r>
              <a:rPr lang="ru-RU" sz="5600" dirty="0" err="1"/>
              <a:t>перераб</a:t>
            </a:r>
            <a:r>
              <a:rPr lang="ru-RU" sz="5600" dirty="0"/>
              <a:t>. и доп. - Ставрополь : АГРУС, 2010. - 2,23 МБ. - (Гр. МСХ РФ).</a:t>
            </a:r>
          </a:p>
          <a:p>
            <a:r>
              <a:rPr lang="ru-RU" sz="5600" dirty="0"/>
              <a:t>2.	Лабораторный практикум по агрохимии для агрономических специальностей : учеб. пособие для студентов вузов по </a:t>
            </a:r>
            <a:r>
              <a:rPr lang="ru-RU" sz="5600" dirty="0" err="1"/>
              <a:t>агрон</a:t>
            </a:r>
            <a:r>
              <a:rPr lang="ru-RU" sz="5600" dirty="0"/>
              <a:t>. специальностям / А. Н. Есаулко [и др.] ; </a:t>
            </a:r>
            <a:r>
              <a:rPr lang="ru-RU" sz="5600" dirty="0" err="1"/>
              <a:t>СтГАУ</a:t>
            </a:r>
            <a:r>
              <a:rPr lang="ru-RU" sz="5600" dirty="0"/>
              <a:t>. - 3-е изд., </a:t>
            </a:r>
            <a:r>
              <a:rPr lang="ru-RU" sz="5600" dirty="0" err="1"/>
              <a:t>перераб</a:t>
            </a:r>
            <a:r>
              <a:rPr lang="ru-RU" sz="5600" dirty="0"/>
              <a:t>. и доп. - Ставрополь : АГРУС, 2010. - 276 с. - (Гр. МСХ РФ).</a:t>
            </a:r>
          </a:p>
          <a:p>
            <a:r>
              <a:rPr lang="ru-RU" sz="5600" dirty="0"/>
              <a:t>3.	ЭБС «Лань»: Ступин, Д.Ю. Загрязнение почв и новейшие технологии их восстановления [Электронный ресурс] : учебное пособие. — Электрон. дан. — СПб. : Лань, 2009. — 429 с.</a:t>
            </a:r>
          </a:p>
          <a:p>
            <a:r>
              <a:rPr lang="ru-RU" sz="5600" dirty="0"/>
              <a:t>4.	Ступин, Д. Ю. Загрязнение почв и новейшие технологии их восстановления : учеб. пособие для студентов по направлению 110100 "Агрохимия и </a:t>
            </a:r>
            <a:r>
              <a:rPr lang="ru-RU" sz="5600" dirty="0" err="1"/>
              <a:t>агропочвоведение</a:t>
            </a:r>
            <a:r>
              <a:rPr lang="ru-RU" sz="5600" dirty="0"/>
              <a:t>" / Д. Ю. Ступин. - СПб. : Лань, 2009. - 432 с. : ил. - (Учебники для вузов. Специальная литература. Гр. УМО).</a:t>
            </a:r>
          </a:p>
          <a:p>
            <a:r>
              <a:rPr lang="ru-RU" sz="5600" dirty="0"/>
              <a:t>5.	Агеев, В. В. Корневое питание сельскохозяйственных растений. - Ставрополь, 1996. – 134 с.</a:t>
            </a:r>
          </a:p>
          <a:p>
            <a:r>
              <a:rPr lang="ru-RU" sz="5600" dirty="0"/>
              <a:t>6.	Особенности питания и удобрение сельскохозяйственных культур на юге России : учеб. пособие для студентов вузов </a:t>
            </a:r>
            <a:r>
              <a:rPr lang="ru-RU" sz="5600" dirty="0" err="1"/>
              <a:t>агрон</a:t>
            </a:r>
            <a:r>
              <a:rPr lang="ru-RU" sz="5600" dirty="0"/>
              <a:t>. специальностей / под ред. В. В. Агеева. - Ставрополь : ГСХА, 1999. - 113 с.</a:t>
            </a:r>
          </a:p>
          <a:p>
            <a:r>
              <a:rPr lang="ru-RU" sz="5600" dirty="0"/>
              <a:t>7.	Агеев, В. В. Агрохимия (Южно-Российский аспект) : учебник для студентов вузов по </a:t>
            </a:r>
            <a:r>
              <a:rPr lang="ru-RU" sz="5600" dirty="0" err="1"/>
              <a:t>агрон</a:t>
            </a:r>
            <a:r>
              <a:rPr lang="ru-RU" sz="5600" dirty="0"/>
              <a:t>. специальностям. Т. 1 : Питание растений. Свойства почвы в связи с питанием растений и применением удобрений / под ред. В. В. Агеева. – Ставрополь : </a:t>
            </a:r>
            <a:r>
              <a:rPr lang="ru-RU" sz="5600" dirty="0" err="1"/>
              <a:t>СтГАУ</a:t>
            </a:r>
            <a:r>
              <a:rPr lang="ru-RU" sz="5600" dirty="0"/>
              <a:t>, 2005. – 488 с. : ил. – (Гр. МСХ РФ).</a:t>
            </a:r>
          </a:p>
          <a:p>
            <a:r>
              <a:rPr lang="ru-RU" sz="5600" dirty="0"/>
              <a:t>8.	Агеев, В. В. Агрохимия (Южно-Российский аспект) : учебник для студентов вузов по </a:t>
            </a:r>
            <a:r>
              <a:rPr lang="ru-RU" sz="5600" dirty="0" err="1"/>
              <a:t>агрон</a:t>
            </a:r>
            <a:r>
              <a:rPr lang="ru-RU" sz="5600" dirty="0"/>
              <a:t>. специальностям. Т. 2 : Удобрения. Системы удобрения. Экология / под ред. В. В. Агеева. – Ставрополь : </a:t>
            </a:r>
            <a:r>
              <a:rPr lang="ru-RU" sz="5600" dirty="0" err="1"/>
              <a:t>СтГАУ</a:t>
            </a:r>
            <a:r>
              <a:rPr lang="ru-RU" sz="5600" dirty="0"/>
              <a:t>, 2006. – 480 с. : ил. – (Гр. МСХ РФ).</a:t>
            </a:r>
          </a:p>
          <a:p>
            <a:r>
              <a:rPr lang="ru-RU" sz="5600" dirty="0"/>
              <a:t>9.	 </a:t>
            </a:r>
            <a:r>
              <a:rPr lang="ru-RU" sz="5600" dirty="0" err="1"/>
              <a:t>Церлинг</a:t>
            </a:r>
            <a:r>
              <a:rPr lang="ru-RU" sz="5600" dirty="0"/>
              <a:t>, В. В. Диагностика питания сельскохозяйственных культур : справочник. - М. : </a:t>
            </a:r>
            <a:r>
              <a:rPr lang="ru-RU" sz="5600" dirty="0" err="1"/>
              <a:t>Агропромиздат</a:t>
            </a:r>
            <a:r>
              <a:rPr lang="ru-RU" sz="5600" dirty="0"/>
              <a:t>, 1990. - 235 с. : ил.</a:t>
            </a:r>
          </a:p>
          <a:p>
            <a:r>
              <a:rPr lang="ru-RU" sz="5600" dirty="0"/>
              <a:t>10.	 Орлов, Д. С.   Экология и охрана биосферы при химическом загрязнении : учеб. пособие для вузов по хим., биол., хим.-</a:t>
            </a:r>
            <a:r>
              <a:rPr lang="ru-RU" sz="5600" dirty="0" err="1"/>
              <a:t>технол</a:t>
            </a:r>
            <a:r>
              <a:rPr lang="ru-RU" sz="5600" dirty="0"/>
              <a:t>. специальностям / Д. С. Орлов, Л. К. </a:t>
            </a:r>
            <a:r>
              <a:rPr lang="ru-RU" sz="5600" dirty="0" err="1"/>
              <a:t>Садовникова</a:t>
            </a:r>
            <a:r>
              <a:rPr lang="ru-RU" sz="5600" dirty="0"/>
              <a:t>, И. Н. </a:t>
            </a:r>
            <a:r>
              <a:rPr lang="ru-RU" sz="5600" dirty="0" err="1"/>
              <a:t>Лозановская</a:t>
            </a:r>
            <a:r>
              <a:rPr lang="ru-RU" sz="5600" dirty="0"/>
              <a:t>. - 2-е изд., доп., </a:t>
            </a:r>
            <a:r>
              <a:rPr lang="ru-RU" sz="5600" dirty="0" err="1"/>
              <a:t>перераб</a:t>
            </a:r>
            <a:r>
              <a:rPr lang="ru-RU" sz="5600" dirty="0"/>
              <a:t>. - М. : </a:t>
            </a:r>
            <a:r>
              <a:rPr lang="ru-RU" sz="5600" dirty="0" err="1"/>
              <a:t>Высш</a:t>
            </a:r>
            <a:r>
              <a:rPr lang="ru-RU" sz="5600" dirty="0"/>
              <a:t>. </a:t>
            </a:r>
            <a:r>
              <a:rPr lang="ru-RU" sz="5600" dirty="0" err="1"/>
              <a:t>шк</a:t>
            </a:r>
            <a:r>
              <a:rPr lang="ru-RU" sz="5600" dirty="0"/>
              <a:t>., 2002. - 334 с.</a:t>
            </a:r>
          </a:p>
          <a:p>
            <a:r>
              <a:rPr lang="ru-RU" sz="5600" dirty="0"/>
              <a:t>11.	 Ягодин, Б. А. Агрохимия : учебник для вузов / под ред. Б. А. Ягодина. – М. : Колос, 2002. – 584 с. : ил.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0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0099"/>
                </a:solidFill>
              </a:rPr>
              <a:t>Постановление Правительства РФ от 5 марта 2021 г. N 325 "Об утверждении Положения о формировании планов проведения почвенных, геоботанических и других обследований земель сельскохозяйственного назначения, а также о проведении таких обследований"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8000"/>
                </a:solidFill>
              </a:rPr>
              <a:t>В соответствии с частью третьей статьи 15 Федерального закона "О государственном регулировании обеспечения плодородия земель сельскохозяйственного назначения" Правительство Российской Федерации постановляет:</a:t>
            </a:r>
          </a:p>
          <a:p>
            <a:r>
              <a:rPr lang="ru-RU" dirty="0">
                <a:solidFill>
                  <a:srgbClr val="008000"/>
                </a:solidFill>
              </a:rPr>
              <a:t>1. Утвердить прилагаемое Положение о формировании планов проведения почвенных, геоботанических и других обследований земель сельскохозяйственного назначения, а также о проведении таких обследований.</a:t>
            </a:r>
          </a:p>
          <a:p>
            <a:r>
              <a:rPr lang="ru-RU" dirty="0">
                <a:solidFill>
                  <a:srgbClr val="008000"/>
                </a:solidFill>
              </a:rPr>
              <a:t>2. Настоящее постановление вступает в силу с 1 мая 2021 г.</a:t>
            </a:r>
          </a:p>
          <a:p>
            <a:r>
              <a:rPr lang="ru-RU" dirty="0">
                <a:solidFill>
                  <a:srgbClr val="008000"/>
                </a:solidFill>
              </a:rPr>
              <a:t> </a:t>
            </a:r>
          </a:p>
          <a:p>
            <a:r>
              <a:rPr lang="ru-RU" dirty="0">
                <a:solidFill>
                  <a:srgbClr val="008000"/>
                </a:solidFill>
              </a:rPr>
              <a:t>Председатель Правительства</a:t>
            </a:r>
          </a:p>
          <a:p>
            <a:r>
              <a:rPr lang="ru-RU" dirty="0">
                <a:solidFill>
                  <a:srgbClr val="008000"/>
                </a:solidFill>
              </a:rPr>
              <a:t>Российской Федерации	М. </a:t>
            </a:r>
            <a:r>
              <a:rPr lang="ru-RU" dirty="0" err="1">
                <a:solidFill>
                  <a:srgbClr val="008000"/>
                </a:solidFill>
              </a:rPr>
              <a:t>Мишустин</a:t>
            </a:r>
            <a:endParaRPr lang="ru-RU" dirty="0">
              <a:solidFill>
                <a:srgbClr val="008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09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Цель обследования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8000"/>
                </a:solidFill>
              </a:rPr>
              <a:t>Обследования проводятся для государственного учета показателей состояния плодородия земель </a:t>
            </a:r>
            <a:r>
              <a:rPr lang="ru-RU" dirty="0" smtClean="0">
                <a:solidFill>
                  <a:srgbClr val="008000"/>
                </a:solidFill>
              </a:rPr>
              <a:t>с/х назначения </a:t>
            </a:r>
            <a:r>
              <a:rPr lang="ru-RU" dirty="0">
                <a:solidFill>
                  <a:srgbClr val="008000"/>
                </a:solidFill>
              </a:rPr>
              <a:t>в рамках осуществления мониторинга плодородия земель </a:t>
            </a:r>
            <a:r>
              <a:rPr lang="ru-RU" dirty="0" smtClean="0">
                <a:solidFill>
                  <a:srgbClr val="008000"/>
                </a:solidFill>
              </a:rPr>
              <a:t>с/х </a:t>
            </a:r>
            <a:r>
              <a:rPr lang="ru-RU" dirty="0">
                <a:solidFill>
                  <a:srgbClr val="008000"/>
                </a:solidFill>
              </a:rPr>
              <a:t>назначения в целях выявления изменений количественных и качественных показателей состояния плодородия почв, а также загрязнения, развития негативных процессов в почвах, распространения вредителей, болезней и сорных растений сельскохозяйственных культур</a:t>
            </a:r>
            <a:r>
              <a:rPr lang="ru-RU" dirty="0" smtClean="0">
                <a:solidFill>
                  <a:srgbClr val="008000"/>
                </a:solidFill>
              </a:rPr>
              <a:t>.</a:t>
            </a:r>
          </a:p>
          <a:p>
            <a:endParaRPr lang="ru-RU" dirty="0" smtClean="0">
              <a:solidFill>
                <a:srgbClr val="008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Объектами обследований являются сельскохозяйственные угодья, за исключением залежей.</a:t>
            </a:r>
          </a:p>
        </p:txBody>
      </p:sp>
    </p:spTree>
    <p:extLst>
      <p:ext uri="{BB962C8B-B14F-4D97-AF65-F5344CB8AC3E}">
        <p14:creationId xmlns:p14="http://schemas.microsoft.com/office/powerpoint/2010/main" val="1453071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Задачи обследования: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проведение внутрихозяйственной и </a:t>
            </a:r>
            <a:r>
              <a:rPr lang="ru-RU" dirty="0" err="1"/>
              <a:t>поучастковой</a:t>
            </a:r>
            <a:r>
              <a:rPr lang="ru-RU" dirty="0"/>
              <a:t> оценки земель и установление стоимости земельных участков в зависимости от их качественного, технологического и пространственного состояния; 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систематический контроль динамики агрохимических показателей и разработка на ее основе предложений по сохранению и расширению воспроизводства плодородия почв сельскохозяйственных угодий; 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разработка предложений для снижения нагрузки уровня применения средств химизации на единицу земельной площади; 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- </a:t>
            </a:r>
            <a:r>
              <a:rPr lang="ru-RU" dirty="0"/>
              <a:t>объективная оценка эффективности ведения сельскохозяйственного производства в различных </a:t>
            </a:r>
            <a:r>
              <a:rPr lang="ru-RU" dirty="0" smtClean="0"/>
              <a:t>регионах.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47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58417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0099"/>
                </a:solidFill>
              </a:rPr>
              <a:t>Для оценки показателей состояния земель сельскохозяйственного назначения предусматриваются следующие виды обследований: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4824536" cy="36724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8000"/>
                </a:solidFill>
              </a:rPr>
              <a:t>а) почвенное;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8000"/>
                </a:solidFill>
              </a:rPr>
              <a:t>б) геоботаническое;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8000"/>
                </a:solidFill>
              </a:rPr>
              <a:t>в) агрохимическое;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8000"/>
                </a:solidFill>
              </a:rPr>
              <a:t>г) эколого-токсикологическое;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8000"/>
                </a:solidFill>
              </a:rPr>
              <a:t>д) фитосанитарное</a:t>
            </a:r>
            <a:r>
              <a:rPr lang="ru-RU" dirty="0" smtClean="0">
                <a:solidFill>
                  <a:srgbClr val="008000"/>
                </a:solidFill>
              </a:rPr>
              <a:t>.</a:t>
            </a: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2050" name="Picture 2" descr="C:\Users\ольга\Downloads\2022-01-13_01-46-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68327"/>
            <a:ext cx="3513833" cy="513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35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1129</Words>
  <Application>Microsoft Office PowerPoint</Application>
  <PresentationFormat>Экран (4:3)</PresentationFormat>
  <Paragraphs>125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Введение в дисциплину Агроэкологическое и агрохимическое обследование</vt:lpstr>
      <vt:lpstr>Компетенции</vt:lpstr>
      <vt:lpstr>Знания, умения, навыки</vt:lpstr>
      <vt:lpstr>Основная литература</vt:lpstr>
      <vt:lpstr>Дополнительная литература</vt:lpstr>
      <vt:lpstr>Постановление Правительства РФ от 5 марта 2021 г. N 325 "Об утверждении Положения о формировании планов проведения почвенных, геоботанических и других обследований земель сельскохозяйственного назначения, а также о проведении таких обследований"</vt:lpstr>
      <vt:lpstr>Цель обследования</vt:lpstr>
      <vt:lpstr>Задачи обследования:</vt:lpstr>
      <vt:lpstr>Для оценки показателей состояния земель сельскохозяйственного назначения предусматриваются следующие виды обследований:</vt:lpstr>
      <vt:lpstr>Периодичность проведения обследований составляет:</vt:lpstr>
      <vt:lpstr>Презентация PowerPoint</vt:lpstr>
      <vt:lpstr>Презентация PowerPoint</vt:lpstr>
      <vt:lpstr>Презентация PowerPoint</vt:lpstr>
      <vt:lpstr>Обследования проводятся  в следующем порядке:</vt:lpstr>
      <vt:lpstr>На подготовительном этапе: </vt:lpstr>
      <vt:lpstr>На полевом этапе в период с февраля по ноябрь в зависимости от природно-климатической зоны: </vt:lpstr>
      <vt:lpstr>На камеральном этапе:</vt:lpstr>
      <vt:lpstr>На этапе оформления результатов обследования:</vt:lpstr>
      <vt:lpstr>Обобщенные результаты проведенных обследований используются при государственном учете показателей состояния плодородия земель сельскохозяйственного назначения и вносятся в Единую федеральную информационную систему о землях сельскохозяйственного назначения и землях, используемых или предоставленных для ведения сельского хозяйства в составе земель иных категорий.</vt:lpstr>
      <vt:lpstr>План проведения почвенных, геоботанических и других обследований земель сельскохозяйственного назначения на 20__ и на плановый период 20__ и 20__ годов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дисциплину Агроэкологическое и агрохимическое обследование</dc:title>
  <dc:creator>Ольга</dc:creator>
  <cp:lastModifiedBy>Ольга</cp:lastModifiedBy>
  <cp:revision>8</cp:revision>
  <dcterms:created xsi:type="dcterms:W3CDTF">2022-01-12T21:42:07Z</dcterms:created>
  <dcterms:modified xsi:type="dcterms:W3CDTF">2022-01-12T22:52:43Z</dcterms:modified>
</cp:coreProperties>
</file>